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FFAA"/>
    <a:srgbClr val="B88EFF"/>
    <a:srgbClr val="A361FC"/>
    <a:srgbClr val="FCB9FC"/>
    <a:srgbClr val="EBB1FF"/>
    <a:srgbClr val="C1DCFF"/>
    <a:srgbClr val="00BAFF"/>
    <a:srgbClr val="BFFF99"/>
    <a:srgbClr val="FCFF93"/>
    <a:srgbClr val="FF6E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16"/>
    <p:restoredTop sz="96405"/>
  </p:normalViewPr>
  <p:slideViewPr>
    <p:cSldViewPr snapToGrid="0" snapToObjects="1">
      <p:cViewPr varScale="1">
        <p:scale>
          <a:sx n="88" d="100"/>
          <a:sy n="88" d="100"/>
        </p:scale>
        <p:origin x="192" y="1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14A7-2C12-944F-AA13-B253C31D79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434F7A-E6EB-E741-9612-DFA8872EF4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1EC765-6993-B94A-A95B-B38524B2147A}"/>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5" name="Footer Placeholder 4">
            <a:extLst>
              <a:ext uri="{FF2B5EF4-FFF2-40B4-BE49-F238E27FC236}">
                <a16:creationId xmlns:a16="http://schemas.microsoft.com/office/drawing/2014/main" id="{D5FD1BCB-4057-6747-8285-996FF6A76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AF68-91D4-9B42-8082-917B0BCEB253}"/>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405229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4B873-5D26-3749-84B0-0BA5BCD22A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CA792A-57BD-824E-AFEA-50CAC44DDE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D416D6-7838-9140-ACEB-BD50D0F6E002}"/>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5" name="Footer Placeholder 4">
            <a:extLst>
              <a:ext uri="{FF2B5EF4-FFF2-40B4-BE49-F238E27FC236}">
                <a16:creationId xmlns:a16="http://schemas.microsoft.com/office/drawing/2014/main" id="{57E88B6C-7BB9-E446-9B9C-80518F7FF6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5A859-017E-674D-9D21-9E2CAA5E9600}"/>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290829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13A1CC-1B37-C149-B061-B871CBFF76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DE246E-1698-1642-8671-CBB51C2AF1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061923-5B8E-7B4F-B330-F96764EDC594}"/>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5" name="Footer Placeholder 4">
            <a:extLst>
              <a:ext uri="{FF2B5EF4-FFF2-40B4-BE49-F238E27FC236}">
                <a16:creationId xmlns:a16="http://schemas.microsoft.com/office/drawing/2014/main" id="{2BE56668-5DA8-0747-AFEA-2EBA1E62B0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3EC47A-191F-EB4C-A97A-5C233EC597A5}"/>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334419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4E92-DE1C-C743-A0F0-34D01F2A25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DE93A5-8C1C-5E44-B69B-7D08F1597F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B830E3-39F0-1042-A96B-720CB1B39E4F}"/>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5" name="Footer Placeholder 4">
            <a:extLst>
              <a:ext uri="{FF2B5EF4-FFF2-40B4-BE49-F238E27FC236}">
                <a16:creationId xmlns:a16="http://schemas.microsoft.com/office/drawing/2014/main" id="{E50C5F09-3F02-F04A-930B-D3AA55F17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1D3DC4-5A5A-AF47-A1CA-85DD8A020EBA}"/>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283886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5956D-4767-2848-8F55-73C0B0D2D0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9756A4-3A1F-5742-BA07-A71CE4ADA1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1C9966-C1F6-C84A-96CE-E7DC6C12D54D}"/>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5" name="Footer Placeholder 4">
            <a:extLst>
              <a:ext uri="{FF2B5EF4-FFF2-40B4-BE49-F238E27FC236}">
                <a16:creationId xmlns:a16="http://schemas.microsoft.com/office/drawing/2014/main" id="{5194D1CE-A7E2-8543-ADAC-64D8443D9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29B8E-AC17-5D45-B233-5D61443CE297}"/>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101994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FFBB9-6DCE-804C-863D-4DE9FDDF56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3DD8ED-6297-AA4F-9221-32EE6939FF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399DB4-2757-3C44-8048-254AED4C75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6BDB45-CD32-7349-B343-AD3C8EB21A73}"/>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6" name="Footer Placeholder 5">
            <a:extLst>
              <a:ext uri="{FF2B5EF4-FFF2-40B4-BE49-F238E27FC236}">
                <a16:creationId xmlns:a16="http://schemas.microsoft.com/office/drawing/2014/main" id="{CE48953A-0904-564E-82BD-F7911D649C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412C5D-93BA-8949-BFCE-65F05E236257}"/>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233425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CBFE-EE33-FE48-8335-D0870CAFE2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02D60A-6D61-DB4D-9141-82F6FE5B76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4ECA26-38E8-CC44-BBB8-71500F08E9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F2DE39-662C-7B43-B843-74F14B33D2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2D09B7-F5D4-4C4B-B992-9622C693B4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0953BE-AD60-8340-9B3C-6E04BBF8CD87}"/>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8" name="Footer Placeholder 7">
            <a:extLst>
              <a:ext uri="{FF2B5EF4-FFF2-40B4-BE49-F238E27FC236}">
                <a16:creationId xmlns:a16="http://schemas.microsoft.com/office/drawing/2014/main" id="{A4254B81-433A-2D41-B603-22F97DA6A2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C77A7B-6F33-6841-B067-F0A4D987000F}"/>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422409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8DC93-D887-EF4F-869F-332231E267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C33B13-BF29-7942-AA49-A059EFA9B7A5}"/>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4" name="Footer Placeholder 3">
            <a:extLst>
              <a:ext uri="{FF2B5EF4-FFF2-40B4-BE49-F238E27FC236}">
                <a16:creationId xmlns:a16="http://schemas.microsoft.com/office/drawing/2014/main" id="{901A5ECF-AB3A-AC4F-99DB-B2BE777763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B781A4-4584-0342-9BD9-4248DAB3B9DA}"/>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59465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A8EA1E-5334-4F48-93BF-C73D2C7741FD}"/>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3" name="Footer Placeholder 2">
            <a:extLst>
              <a:ext uri="{FF2B5EF4-FFF2-40B4-BE49-F238E27FC236}">
                <a16:creationId xmlns:a16="http://schemas.microsoft.com/office/drawing/2014/main" id="{E6011637-C14E-6640-A674-01F215EE55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C6F6DB-4153-8942-9BEA-A39C5E7F04AA}"/>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2872606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319FF-D659-B346-94D8-B4A6338BDC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2AD05F-EF0D-2543-BBB6-C09C36BBB6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5BF897-314D-9B4B-B7A7-0D0EEF4251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8BACA6-6443-D448-882D-276EDEBF3997}"/>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6" name="Footer Placeholder 5">
            <a:extLst>
              <a:ext uri="{FF2B5EF4-FFF2-40B4-BE49-F238E27FC236}">
                <a16:creationId xmlns:a16="http://schemas.microsoft.com/office/drawing/2014/main" id="{F18EF45A-9076-CF46-B8C3-85FEAD2F94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A97FBC-ADC7-9244-9450-3B99AD19ADF6}"/>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1637966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66326-D44F-A14C-BDEE-1B2BD9D82F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44EFA0-08DC-574C-966A-C398B4A8E7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888597-E233-8C43-950D-F53B69910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57F09D-EB7D-C545-88AE-17EC8D5C8E25}"/>
              </a:ext>
            </a:extLst>
          </p:cNvPr>
          <p:cNvSpPr>
            <a:spLocks noGrp="1"/>
          </p:cNvSpPr>
          <p:nvPr>
            <p:ph type="dt" sz="half" idx="10"/>
          </p:nvPr>
        </p:nvSpPr>
        <p:spPr/>
        <p:txBody>
          <a:bodyPr/>
          <a:lstStyle/>
          <a:p>
            <a:fld id="{441B7FA1-5E50-0C45-B783-175CD28FAACB}" type="datetimeFigureOut">
              <a:rPr lang="en-US" smtClean="0"/>
              <a:t>8/11/21</a:t>
            </a:fld>
            <a:endParaRPr lang="en-US"/>
          </a:p>
        </p:txBody>
      </p:sp>
      <p:sp>
        <p:nvSpPr>
          <p:cNvPr id="6" name="Footer Placeholder 5">
            <a:extLst>
              <a:ext uri="{FF2B5EF4-FFF2-40B4-BE49-F238E27FC236}">
                <a16:creationId xmlns:a16="http://schemas.microsoft.com/office/drawing/2014/main" id="{8BB784D3-4541-CF47-9DB8-DA26F55DCC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790B4-3329-A24A-9BC2-22D152856724}"/>
              </a:ext>
            </a:extLst>
          </p:cNvPr>
          <p:cNvSpPr>
            <a:spLocks noGrp="1"/>
          </p:cNvSpPr>
          <p:nvPr>
            <p:ph type="sldNum" sz="quarter" idx="12"/>
          </p:nvPr>
        </p:nvSpPr>
        <p:spPr/>
        <p:txBody>
          <a:bodyPr/>
          <a:lstStyle/>
          <a:p>
            <a:fld id="{D8B107EF-CBA6-AA46-BCA9-F5625A257667}" type="slidenum">
              <a:rPr lang="en-US" smtClean="0"/>
              <a:t>‹#›</a:t>
            </a:fld>
            <a:endParaRPr lang="en-US"/>
          </a:p>
        </p:txBody>
      </p:sp>
    </p:spTree>
    <p:extLst>
      <p:ext uri="{BB962C8B-B14F-4D97-AF65-F5344CB8AC3E}">
        <p14:creationId xmlns:p14="http://schemas.microsoft.com/office/powerpoint/2010/main" val="44503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BD7A8C-6552-6B44-BF42-43C740746E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7BEF8C-D8CB-E740-A5B1-362E8F4D0D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D7B4D-1388-F645-BDF1-9E8D8B71CB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B7FA1-5E50-0C45-B783-175CD28FAACB}" type="datetimeFigureOut">
              <a:rPr lang="en-US" smtClean="0"/>
              <a:t>8/11/21</a:t>
            </a:fld>
            <a:endParaRPr lang="en-US"/>
          </a:p>
        </p:txBody>
      </p:sp>
      <p:sp>
        <p:nvSpPr>
          <p:cNvPr id="5" name="Footer Placeholder 4">
            <a:extLst>
              <a:ext uri="{FF2B5EF4-FFF2-40B4-BE49-F238E27FC236}">
                <a16:creationId xmlns:a16="http://schemas.microsoft.com/office/drawing/2014/main" id="{C2A78421-78DE-694E-97C7-1F6C75E67D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71AFB1-A599-014A-9D80-73405D4391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B107EF-CBA6-AA46-BCA9-F5625A257667}" type="slidenum">
              <a:rPr lang="en-US" smtClean="0"/>
              <a:t>‹#›</a:t>
            </a:fld>
            <a:endParaRPr lang="en-US"/>
          </a:p>
        </p:txBody>
      </p:sp>
    </p:spTree>
    <p:extLst>
      <p:ext uri="{BB962C8B-B14F-4D97-AF65-F5344CB8AC3E}">
        <p14:creationId xmlns:p14="http://schemas.microsoft.com/office/powerpoint/2010/main" val="1873674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FFF99"/>
        </a:solidFill>
        <a:effectLst/>
      </p:bgPr>
    </p:bg>
    <p:spTree>
      <p:nvGrpSpPr>
        <p:cNvPr id="1" name=""/>
        <p:cNvGrpSpPr/>
        <p:nvPr/>
      </p:nvGrpSpPr>
      <p:grpSpPr>
        <a:xfrm>
          <a:off x="0" y="0"/>
          <a:ext cx="0" cy="0"/>
          <a:chOff x="0" y="0"/>
          <a:chExt cx="0" cy="0"/>
        </a:xfrm>
      </p:grpSpPr>
      <p:pic>
        <p:nvPicPr>
          <p:cNvPr id="1026" name="Picture 2" descr="MA in Psychology | American University, Washington, DC">
            <a:extLst>
              <a:ext uri="{FF2B5EF4-FFF2-40B4-BE49-F238E27FC236}">
                <a16:creationId xmlns:a16="http://schemas.microsoft.com/office/drawing/2014/main" id="{2E90C5F6-7EEF-6C42-95C1-D48B83FBE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700" y="715243"/>
            <a:ext cx="9924597" cy="542751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95AFC9F-54CF-FD4F-9D9B-84045F9DE45D}"/>
              </a:ext>
            </a:extLst>
          </p:cNvPr>
          <p:cNvSpPr>
            <a:spLocks noGrp="1"/>
          </p:cNvSpPr>
          <p:nvPr>
            <p:ph type="ctrTitle"/>
          </p:nvPr>
        </p:nvSpPr>
        <p:spPr>
          <a:xfrm>
            <a:off x="1642333" y="2592592"/>
            <a:ext cx="9144000" cy="1326161"/>
          </a:xfrm>
        </p:spPr>
        <p:txBody>
          <a:bodyPr/>
          <a:lstStyle/>
          <a:p>
            <a:r>
              <a:rPr lang="en-US" dirty="0">
                <a:solidFill>
                  <a:srgbClr val="FFFF00"/>
                </a:solidFill>
                <a:highlight>
                  <a:srgbClr val="000000"/>
                </a:highlight>
              </a:rPr>
              <a:t>Left and Right Brain</a:t>
            </a:r>
          </a:p>
        </p:txBody>
      </p:sp>
    </p:spTree>
    <p:extLst>
      <p:ext uri="{BB962C8B-B14F-4D97-AF65-F5344CB8AC3E}">
        <p14:creationId xmlns:p14="http://schemas.microsoft.com/office/powerpoint/2010/main" val="217031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6E7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A0812-1145-B54E-A565-FC946DD00E35}"/>
              </a:ext>
            </a:extLst>
          </p:cNvPr>
          <p:cNvSpPr>
            <a:spLocks noGrp="1"/>
          </p:cNvSpPr>
          <p:nvPr>
            <p:ph type="title"/>
          </p:nvPr>
        </p:nvSpPr>
        <p:spPr/>
        <p:txBody>
          <a:bodyPr>
            <a:normAutofit/>
          </a:bodyPr>
          <a:lstStyle/>
          <a:p>
            <a:r>
              <a:rPr lang="en-US" dirty="0"/>
              <a:t>Have you ever wondered why some people seem to be natural artists or mathematicians? </a:t>
            </a:r>
          </a:p>
        </p:txBody>
      </p:sp>
      <p:sp>
        <p:nvSpPr>
          <p:cNvPr id="3" name="Content Placeholder 2">
            <a:extLst>
              <a:ext uri="{FF2B5EF4-FFF2-40B4-BE49-F238E27FC236}">
                <a16:creationId xmlns:a16="http://schemas.microsoft.com/office/drawing/2014/main" id="{62EB1D0B-7AD4-564B-98B3-C91F2F093290}"/>
              </a:ext>
            </a:extLst>
          </p:cNvPr>
          <p:cNvSpPr>
            <a:spLocks noGrp="1"/>
          </p:cNvSpPr>
          <p:nvPr>
            <p:ph idx="1"/>
          </p:nvPr>
        </p:nvSpPr>
        <p:spPr/>
        <p:txBody>
          <a:bodyPr/>
          <a:lstStyle/>
          <a:p>
            <a:r>
              <a:rPr lang="en-US" dirty="0"/>
              <a:t>Let’s take a survey to find out which side of the brain you tend to use more! </a:t>
            </a:r>
            <a:endParaRPr lang="en-US" dirty="0">
              <a:effectLst/>
            </a:endParaRPr>
          </a:p>
          <a:p>
            <a:r>
              <a:rPr lang="en-US" dirty="0"/>
              <a:t>Color in the best answer to each question on the sheet with the brain on it. </a:t>
            </a:r>
            <a:endParaRPr lang="en-US" dirty="0">
              <a:effectLst/>
            </a:endParaRPr>
          </a:p>
          <a:p>
            <a:r>
              <a:rPr lang="en-US" dirty="0"/>
              <a:t>If you’re having trouble deciding, think about what you would do if you were tired and stressed. When you are tired and stressed, your most natural reaction usually comes out. OR use your </a:t>
            </a:r>
            <a:r>
              <a:rPr lang="en-US" dirty="0" err="1"/>
              <a:t>initional</a:t>
            </a:r>
            <a:r>
              <a:rPr lang="en-US" dirty="0"/>
              <a:t> gut reaction.</a:t>
            </a:r>
            <a:endParaRPr lang="en-US" dirty="0">
              <a:effectLst/>
            </a:endParaRPr>
          </a:p>
          <a:p>
            <a:endParaRPr lang="en-US" dirty="0"/>
          </a:p>
        </p:txBody>
      </p:sp>
    </p:spTree>
    <p:extLst>
      <p:ext uri="{BB962C8B-B14F-4D97-AF65-F5344CB8AC3E}">
        <p14:creationId xmlns:p14="http://schemas.microsoft.com/office/powerpoint/2010/main" val="133169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042815-3101-9A4A-A6F3-2F31402CA637}"/>
              </a:ext>
            </a:extLst>
          </p:cNvPr>
          <p:cNvSpPr>
            <a:spLocks noGrp="1"/>
          </p:cNvSpPr>
          <p:nvPr>
            <p:ph idx="1"/>
          </p:nvPr>
        </p:nvSpPr>
        <p:spPr>
          <a:xfrm>
            <a:off x="333487" y="457200"/>
            <a:ext cx="11020313" cy="5719763"/>
          </a:xfrm>
        </p:spPr>
        <p:txBody>
          <a:bodyPr>
            <a:normAutofit lnSpcReduction="10000"/>
          </a:bodyPr>
          <a:lstStyle/>
          <a:p>
            <a:r>
              <a:rPr lang="en-US" dirty="0"/>
              <a:t>1A ) I struggle with memorizing and recalling facts. </a:t>
            </a:r>
            <a:endParaRPr lang="en-US" dirty="0">
              <a:effectLst/>
            </a:endParaRPr>
          </a:p>
          <a:p>
            <a:r>
              <a:rPr lang="en-US" dirty="0"/>
              <a:t>1B ) I memorize and recall facts easily. </a:t>
            </a:r>
          </a:p>
          <a:p>
            <a:endParaRPr lang="en-US" dirty="0">
              <a:effectLst/>
            </a:endParaRPr>
          </a:p>
          <a:p>
            <a:r>
              <a:rPr lang="en-US" dirty="0"/>
              <a:t>2A ) I like to be spontaneous and I don’t often plan ahead. </a:t>
            </a:r>
            <a:endParaRPr lang="en-US" dirty="0">
              <a:effectLst/>
            </a:endParaRPr>
          </a:p>
          <a:p>
            <a:r>
              <a:rPr lang="en-US" dirty="0"/>
              <a:t>2B ) I like to have a plan for my day and my future. </a:t>
            </a:r>
            <a:endParaRPr lang="en-US" dirty="0">
              <a:effectLst/>
            </a:endParaRPr>
          </a:p>
          <a:p>
            <a:endParaRPr lang="en-US" dirty="0">
              <a:effectLst/>
            </a:endParaRPr>
          </a:p>
          <a:p>
            <a:r>
              <a:rPr lang="en-US" dirty="0"/>
              <a:t>3A ) I talk myself through something new or confusing. </a:t>
            </a:r>
            <a:endParaRPr lang="en-US" dirty="0">
              <a:effectLst/>
            </a:endParaRPr>
          </a:p>
          <a:p>
            <a:r>
              <a:rPr lang="en-US" dirty="0"/>
              <a:t>3B ) I like to try to figure out something new or confusing in my head. </a:t>
            </a:r>
            <a:endParaRPr lang="en-US" dirty="0">
              <a:effectLst/>
            </a:endParaRPr>
          </a:p>
          <a:p>
            <a:endParaRPr lang="en-US" dirty="0">
              <a:effectLst/>
            </a:endParaRPr>
          </a:p>
          <a:p>
            <a:r>
              <a:rPr lang="en-US" dirty="0"/>
              <a:t>4A ) Sometimes I act on impulse, without thinking too much about consequences.</a:t>
            </a:r>
            <a:br>
              <a:rPr lang="en-US" dirty="0"/>
            </a:br>
            <a:r>
              <a:rPr lang="en-US" dirty="0"/>
              <a:t>4B ) I often think about rules and consequences before I act or speak. </a:t>
            </a:r>
            <a:endParaRPr lang="en-US" dirty="0">
              <a:effectLst/>
            </a:endParaRPr>
          </a:p>
          <a:p>
            <a:endParaRPr lang="en-US" dirty="0"/>
          </a:p>
        </p:txBody>
      </p:sp>
    </p:spTree>
    <p:extLst>
      <p:ext uri="{BB962C8B-B14F-4D97-AF65-F5344CB8AC3E}">
        <p14:creationId xmlns:p14="http://schemas.microsoft.com/office/powerpoint/2010/main" val="242978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FF93"/>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91A36D-29DA-DA4B-B160-FF340DBEDE0D}"/>
              </a:ext>
            </a:extLst>
          </p:cNvPr>
          <p:cNvSpPr>
            <a:spLocks noGrp="1"/>
          </p:cNvSpPr>
          <p:nvPr>
            <p:ph idx="1"/>
          </p:nvPr>
        </p:nvSpPr>
        <p:spPr>
          <a:xfrm>
            <a:off x="505609" y="516367"/>
            <a:ext cx="11686391" cy="5660596"/>
          </a:xfrm>
        </p:spPr>
        <p:txBody>
          <a:bodyPr>
            <a:normAutofit fontScale="92500" lnSpcReduction="10000"/>
          </a:bodyPr>
          <a:lstStyle/>
          <a:p>
            <a:r>
              <a:rPr lang="en-US" dirty="0"/>
              <a:t>5A ) I struggle with showing all my work in school. </a:t>
            </a:r>
            <a:endParaRPr lang="en-US" dirty="0">
              <a:effectLst/>
            </a:endParaRPr>
          </a:p>
          <a:p>
            <a:r>
              <a:rPr lang="en-US" dirty="0"/>
              <a:t>5B ) I can usually show my thought process on paper. </a:t>
            </a:r>
            <a:endParaRPr lang="en-US" dirty="0">
              <a:effectLst/>
            </a:endParaRPr>
          </a:p>
          <a:p>
            <a:endParaRPr lang="en-US" dirty="0"/>
          </a:p>
          <a:p>
            <a:r>
              <a:rPr lang="en-US" dirty="0"/>
              <a:t>6A ) I like to read and work in non-traditional places, like the floor or standing up. </a:t>
            </a:r>
            <a:endParaRPr lang="en-US" dirty="0">
              <a:effectLst/>
            </a:endParaRPr>
          </a:p>
          <a:p>
            <a:r>
              <a:rPr lang="en-US" dirty="0"/>
              <a:t>6B ) I like to have a certain place for learning, such as a chair or desk. </a:t>
            </a:r>
            <a:endParaRPr lang="en-US" dirty="0">
              <a:effectLst/>
            </a:endParaRPr>
          </a:p>
          <a:p>
            <a:endParaRPr lang="en-US" dirty="0"/>
          </a:p>
          <a:p>
            <a:r>
              <a:rPr lang="en-US" dirty="0"/>
              <a:t>7A ) I like hands-on, interactive projects. </a:t>
            </a:r>
            <a:endParaRPr lang="en-US" dirty="0">
              <a:effectLst/>
            </a:endParaRPr>
          </a:p>
          <a:p>
            <a:r>
              <a:rPr lang="en-US" dirty="0"/>
              <a:t>7B ) I like worksheets, textbooks, and workbooks for learning. </a:t>
            </a:r>
            <a:endParaRPr lang="en-US" dirty="0">
              <a:effectLst/>
            </a:endParaRPr>
          </a:p>
          <a:p>
            <a:endParaRPr lang="en-US" dirty="0"/>
          </a:p>
          <a:p>
            <a:r>
              <a:rPr lang="en-US" dirty="0"/>
              <a:t>8A ) When faced with a challenging situation, I usually come up with creative or unusual solutions. </a:t>
            </a:r>
            <a:endParaRPr lang="en-US" dirty="0">
              <a:effectLst/>
            </a:endParaRPr>
          </a:p>
          <a:p>
            <a:r>
              <a:rPr lang="en-US" dirty="0"/>
              <a:t>8B ) I tend to seek advice or follow the rules when faced with a challenging situation. </a:t>
            </a:r>
            <a:endParaRPr lang="en-US" dirty="0">
              <a:effectLst/>
            </a:endParaRPr>
          </a:p>
          <a:p>
            <a:endParaRPr lang="en-US" dirty="0"/>
          </a:p>
        </p:txBody>
      </p:sp>
    </p:spTree>
    <p:extLst>
      <p:ext uri="{BB962C8B-B14F-4D97-AF65-F5344CB8AC3E}">
        <p14:creationId xmlns:p14="http://schemas.microsoft.com/office/powerpoint/2010/main" val="211131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FFF99"/>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77D159-C27E-144A-B35F-87E27B3B9195}"/>
              </a:ext>
            </a:extLst>
          </p:cNvPr>
          <p:cNvSpPr>
            <a:spLocks noGrp="1"/>
          </p:cNvSpPr>
          <p:nvPr>
            <p:ph idx="1"/>
          </p:nvPr>
        </p:nvSpPr>
        <p:spPr>
          <a:xfrm>
            <a:off x="408791" y="451821"/>
            <a:ext cx="11467651" cy="5725142"/>
          </a:xfrm>
        </p:spPr>
        <p:txBody>
          <a:bodyPr/>
          <a:lstStyle/>
          <a:p>
            <a:r>
              <a:rPr lang="en-US" dirty="0"/>
              <a:t>9A ) I prefer pictures, charts, and graphs to written words. </a:t>
            </a:r>
            <a:endParaRPr lang="en-US" dirty="0">
              <a:effectLst/>
            </a:endParaRPr>
          </a:p>
          <a:p>
            <a:r>
              <a:rPr lang="en-US" dirty="0"/>
              <a:t>9B ) I prefer words to pictures, charts, and graphs. </a:t>
            </a:r>
            <a:endParaRPr lang="en-US" dirty="0">
              <a:effectLst/>
            </a:endParaRPr>
          </a:p>
          <a:p>
            <a:endParaRPr lang="en-US" dirty="0"/>
          </a:p>
          <a:p>
            <a:r>
              <a:rPr lang="en-US" dirty="0"/>
              <a:t>10A ) I usually act on my feelings. </a:t>
            </a:r>
          </a:p>
          <a:p>
            <a:r>
              <a:rPr lang="en-US" dirty="0"/>
              <a:t>10B ) I have good self-discipline. </a:t>
            </a:r>
          </a:p>
          <a:p>
            <a:endParaRPr lang="en-US" dirty="0">
              <a:effectLst/>
            </a:endParaRPr>
          </a:p>
          <a:p>
            <a:r>
              <a:rPr lang="en-US" dirty="0"/>
              <a:t>11A ) I don't think about the time when I’m working or playing.</a:t>
            </a:r>
            <a:br>
              <a:rPr lang="en-US" dirty="0"/>
            </a:br>
            <a:r>
              <a:rPr lang="en-US" dirty="0"/>
              <a:t>11B ) I plan time for doing most of the activities in my life. </a:t>
            </a:r>
            <a:endParaRPr lang="en-US" dirty="0">
              <a:effectLst/>
            </a:endParaRPr>
          </a:p>
          <a:p>
            <a:endParaRPr lang="en-US" dirty="0">
              <a:effectLst/>
            </a:endParaRPr>
          </a:p>
          <a:p>
            <a:r>
              <a:rPr lang="en-US" dirty="0"/>
              <a:t>12A ) I prefer fantasy-based and/or mystery books over nonfiction. </a:t>
            </a:r>
            <a:endParaRPr lang="en-US" dirty="0">
              <a:effectLst/>
            </a:endParaRPr>
          </a:p>
          <a:p>
            <a:r>
              <a:rPr lang="en-US" dirty="0"/>
              <a:t>12B ) I prefer nonfiction over fiction and fantasy. </a:t>
            </a:r>
            <a:endParaRPr lang="en-US" dirty="0">
              <a:effectLst/>
            </a:endParaRPr>
          </a:p>
          <a:p>
            <a:endParaRPr lang="en-US" dirty="0">
              <a:effectLst/>
            </a:endParaRPr>
          </a:p>
          <a:p>
            <a:endParaRPr lang="en-US" dirty="0"/>
          </a:p>
        </p:txBody>
      </p:sp>
    </p:spTree>
    <p:extLst>
      <p:ext uri="{BB962C8B-B14F-4D97-AF65-F5344CB8AC3E}">
        <p14:creationId xmlns:p14="http://schemas.microsoft.com/office/powerpoint/2010/main" val="397405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AFF"/>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57CB7A-356B-7E4D-AB03-419E6577D905}"/>
              </a:ext>
            </a:extLst>
          </p:cNvPr>
          <p:cNvSpPr>
            <a:spLocks noGrp="1"/>
          </p:cNvSpPr>
          <p:nvPr>
            <p:ph idx="1"/>
          </p:nvPr>
        </p:nvSpPr>
        <p:spPr>
          <a:xfrm>
            <a:off x="494852" y="484094"/>
            <a:ext cx="11697148" cy="5692869"/>
          </a:xfrm>
        </p:spPr>
        <p:txBody>
          <a:bodyPr>
            <a:normAutofit lnSpcReduction="10000"/>
          </a:bodyPr>
          <a:lstStyle/>
          <a:p>
            <a:r>
              <a:rPr lang="en-US" dirty="0"/>
              <a:t>13A ) I like to doodle while I work, or I enjoy drawing or coloring. </a:t>
            </a:r>
            <a:endParaRPr lang="en-US" dirty="0">
              <a:effectLst/>
            </a:endParaRPr>
          </a:p>
          <a:p>
            <a:r>
              <a:rPr lang="en-US" dirty="0"/>
              <a:t>13B ) I like to focus on the assignment and get it done. </a:t>
            </a:r>
            <a:endParaRPr lang="en-US" dirty="0">
              <a:effectLst/>
            </a:endParaRPr>
          </a:p>
          <a:p>
            <a:endParaRPr lang="en-US" dirty="0"/>
          </a:p>
          <a:p>
            <a:r>
              <a:rPr lang="en-US" dirty="0"/>
              <a:t>14A ) I tend to skip over directions and immediately “jump in” to assigned work. </a:t>
            </a:r>
            <a:endParaRPr lang="en-US" dirty="0">
              <a:effectLst/>
            </a:endParaRPr>
          </a:p>
          <a:p>
            <a:r>
              <a:rPr lang="en-US" dirty="0"/>
              <a:t>14B ) I need to read directions before starting something new. </a:t>
            </a:r>
            <a:endParaRPr lang="en-US" dirty="0">
              <a:effectLst/>
            </a:endParaRPr>
          </a:p>
          <a:p>
            <a:endParaRPr lang="en-US" dirty="0"/>
          </a:p>
          <a:p>
            <a:r>
              <a:rPr lang="en-US" dirty="0"/>
              <a:t>15A ) I work well with noise, music, or activity in the background. </a:t>
            </a:r>
            <a:endParaRPr lang="en-US" dirty="0">
              <a:effectLst/>
            </a:endParaRPr>
          </a:p>
          <a:p>
            <a:r>
              <a:rPr lang="en-US" dirty="0"/>
              <a:t>15B ) I work better when it’s quiet. </a:t>
            </a:r>
            <a:endParaRPr lang="en-US" dirty="0">
              <a:effectLst/>
            </a:endParaRPr>
          </a:p>
          <a:p>
            <a:endParaRPr lang="en-US" dirty="0"/>
          </a:p>
          <a:p>
            <a:r>
              <a:rPr lang="en-US" dirty="0"/>
              <a:t>16A ) I have a good sense of rhythm or an aptitude for music. </a:t>
            </a:r>
            <a:endParaRPr lang="en-US" dirty="0">
              <a:effectLst/>
            </a:endParaRPr>
          </a:p>
          <a:p>
            <a:r>
              <a:rPr lang="en-US" dirty="0"/>
              <a:t>16B ) I have good number sense. </a:t>
            </a:r>
            <a:endParaRPr lang="en-US" dirty="0">
              <a:effectLst/>
            </a:endParaRPr>
          </a:p>
          <a:p>
            <a:endParaRPr lang="en-US" dirty="0"/>
          </a:p>
        </p:txBody>
      </p:sp>
    </p:spTree>
    <p:extLst>
      <p:ext uri="{BB962C8B-B14F-4D97-AF65-F5344CB8AC3E}">
        <p14:creationId xmlns:p14="http://schemas.microsoft.com/office/powerpoint/2010/main" val="1856867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BB1FF"/>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0A867-2C0B-EB4A-ABDB-DA413EB9C9A9}"/>
              </a:ext>
            </a:extLst>
          </p:cNvPr>
          <p:cNvSpPr>
            <a:spLocks noGrp="1"/>
          </p:cNvSpPr>
          <p:nvPr>
            <p:ph idx="1"/>
          </p:nvPr>
        </p:nvSpPr>
        <p:spPr>
          <a:xfrm>
            <a:off x="204395" y="161366"/>
            <a:ext cx="11876443" cy="6529890"/>
          </a:xfrm>
        </p:spPr>
        <p:txBody>
          <a:bodyPr>
            <a:normAutofit fontScale="92500" lnSpcReduction="20000"/>
          </a:bodyPr>
          <a:lstStyle/>
          <a:p>
            <a:r>
              <a:rPr lang="en-US" dirty="0"/>
              <a:t>17A ) I have a good sense of direction, and I can read maps well. </a:t>
            </a:r>
            <a:endParaRPr lang="en-US" dirty="0">
              <a:effectLst/>
            </a:endParaRPr>
          </a:p>
          <a:p>
            <a:r>
              <a:rPr lang="en-US" dirty="0"/>
              <a:t>17B ) I need navigation systems to help me find somewhere I’ve never been. </a:t>
            </a:r>
            <a:endParaRPr lang="en-US" dirty="0">
              <a:effectLst/>
            </a:endParaRPr>
          </a:p>
          <a:p>
            <a:endParaRPr lang="en-US" dirty="0"/>
          </a:p>
          <a:p>
            <a:r>
              <a:rPr lang="en-US" dirty="0"/>
              <a:t>18A ) Where I keep things depends on what I'm doing. </a:t>
            </a:r>
            <a:endParaRPr lang="en-US" dirty="0">
              <a:effectLst/>
            </a:endParaRPr>
          </a:p>
          <a:p>
            <a:r>
              <a:rPr lang="en-US" dirty="0"/>
              <a:t>18B ) I keep everything in a particular place. </a:t>
            </a:r>
            <a:endParaRPr lang="en-US" dirty="0">
              <a:effectLst/>
            </a:endParaRPr>
          </a:p>
          <a:p>
            <a:endParaRPr lang="en-US" dirty="0"/>
          </a:p>
          <a:p>
            <a:r>
              <a:rPr lang="en-US" dirty="0"/>
              <a:t>19A ) I tend to procrastinate, and wait until the last minute.</a:t>
            </a:r>
            <a:br>
              <a:rPr lang="en-US" dirty="0"/>
            </a:br>
            <a:r>
              <a:rPr lang="en-US" dirty="0"/>
              <a:t>19B ) I like to get assignments done right away. </a:t>
            </a:r>
            <a:endParaRPr lang="en-US" dirty="0">
              <a:effectLst/>
            </a:endParaRPr>
          </a:p>
          <a:p>
            <a:endParaRPr lang="en-US" dirty="0"/>
          </a:p>
          <a:p>
            <a:r>
              <a:rPr lang="en-US" dirty="0"/>
              <a:t>20A ) I struggle to keep my locker and room at home organized. </a:t>
            </a:r>
            <a:endParaRPr lang="en-US" dirty="0">
              <a:effectLst/>
            </a:endParaRPr>
          </a:p>
          <a:p>
            <a:r>
              <a:rPr lang="en-US" dirty="0"/>
              <a:t>20B ) I keep my locker and room at home organized. </a:t>
            </a:r>
          </a:p>
          <a:p>
            <a:endParaRPr lang="en-US" dirty="0">
              <a:effectLst/>
            </a:endParaRPr>
          </a:p>
          <a:p>
            <a:r>
              <a:rPr lang="en-US" dirty="0"/>
              <a:t>21A ) I learn better by demonstration (seeing and doing) than explanation/lecture (hearing). </a:t>
            </a:r>
            <a:endParaRPr lang="en-US" dirty="0">
              <a:effectLst/>
            </a:endParaRPr>
          </a:p>
          <a:p>
            <a:r>
              <a:rPr lang="en-US" dirty="0"/>
              <a:t>21B ) I learn better by explanation/lecture (hearing) than demonstration (seeing and doing). </a:t>
            </a:r>
            <a:endParaRPr lang="en-US" dirty="0">
              <a:effectLst/>
            </a:endParaRPr>
          </a:p>
          <a:p>
            <a:endParaRPr lang="en-US" dirty="0"/>
          </a:p>
        </p:txBody>
      </p:sp>
    </p:spTree>
    <p:extLst>
      <p:ext uri="{BB962C8B-B14F-4D97-AF65-F5344CB8AC3E}">
        <p14:creationId xmlns:p14="http://schemas.microsoft.com/office/powerpoint/2010/main" val="734173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B88E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B4940-FCA4-5146-B805-6CFC877E3FEB}"/>
              </a:ext>
            </a:extLst>
          </p:cNvPr>
          <p:cNvSpPr>
            <a:spLocks noGrp="1"/>
          </p:cNvSpPr>
          <p:nvPr>
            <p:ph type="title"/>
          </p:nvPr>
        </p:nvSpPr>
        <p:spPr/>
        <p:txBody>
          <a:bodyPr/>
          <a:lstStyle/>
          <a:p>
            <a:r>
              <a:rPr lang="en-US" dirty="0"/>
              <a:t>LEFT</a:t>
            </a:r>
          </a:p>
        </p:txBody>
      </p:sp>
      <p:sp>
        <p:nvSpPr>
          <p:cNvPr id="3" name="Content Placeholder 2">
            <a:extLst>
              <a:ext uri="{FF2B5EF4-FFF2-40B4-BE49-F238E27FC236}">
                <a16:creationId xmlns:a16="http://schemas.microsoft.com/office/drawing/2014/main" id="{26063923-6453-A348-8B99-05F4A8E1AE14}"/>
              </a:ext>
            </a:extLst>
          </p:cNvPr>
          <p:cNvSpPr>
            <a:spLocks noGrp="1"/>
          </p:cNvSpPr>
          <p:nvPr>
            <p:ph idx="1"/>
          </p:nvPr>
        </p:nvSpPr>
        <p:spPr>
          <a:xfrm>
            <a:off x="279700" y="1825625"/>
            <a:ext cx="5550946" cy="4478356"/>
          </a:xfrm>
        </p:spPr>
        <p:txBody>
          <a:bodyPr>
            <a:normAutofit lnSpcReduction="10000"/>
          </a:bodyPr>
          <a:lstStyle/>
          <a:p>
            <a:r>
              <a:rPr lang="en-US" dirty="0"/>
              <a:t>Greater ability to solve real- world problems </a:t>
            </a:r>
          </a:p>
          <a:p>
            <a:r>
              <a:rPr lang="en-US" dirty="0"/>
              <a:t>Better mood/More positive </a:t>
            </a:r>
          </a:p>
          <a:p>
            <a:r>
              <a:rPr lang="en-US" dirty="0"/>
              <a:t>Greater ability and enjoyment of reading and writing </a:t>
            </a:r>
          </a:p>
          <a:p>
            <a:r>
              <a:rPr lang="en-US" dirty="0"/>
              <a:t>Ability to think logically, rather than emotionally </a:t>
            </a:r>
          </a:p>
          <a:p>
            <a:r>
              <a:rPr lang="en-US" dirty="0"/>
              <a:t>Greater mathematical ability </a:t>
            </a:r>
          </a:p>
          <a:p>
            <a:r>
              <a:rPr lang="en-US" dirty="0"/>
              <a:t>Greater ability to understand and reason with others </a:t>
            </a:r>
          </a:p>
          <a:p>
            <a:endParaRPr lang="en-US" dirty="0"/>
          </a:p>
        </p:txBody>
      </p:sp>
      <p:sp>
        <p:nvSpPr>
          <p:cNvPr id="4" name="Content Placeholder 2">
            <a:extLst>
              <a:ext uri="{FF2B5EF4-FFF2-40B4-BE49-F238E27FC236}">
                <a16:creationId xmlns:a16="http://schemas.microsoft.com/office/drawing/2014/main" id="{248A446F-738D-6B40-8DF5-8C4C55D06C04}"/>
              </a:ext>
            </a:extLst>
          </p:cNvPr>
          <p:cNvSpPr txBox="1">
            <a:spLocks/>
          </p:cNvSpPr>
          <p:nvPr/>
        </p:nvSpPr>
        <p:spPr>
          <a:xfrm>
            <a:off x="5972288" y="1825625"/>
            <a:ext cx="555094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Strengthen your Left Brain!</a:t>
            </a:r>
          </a:p>
          <a:p>
            <a:r>
              <a:rPr lang="en-US" dirty="0"/>
              <a:t>Brain Teasers </a:t>
            </a:r>
            <a:endParaRPr lang="en-US" dirty="0">
              <a:effectLst/>
            </a:endParaRPr>
          </a:p>
          <a:p>
            <a:r>
              <a:rPr lang="en-US" dirty="0"/>
              <a:t>Crossword Puzzles </a:t>
            </a:r>
            <a:endParaRPr lang="en-US" dirty="0">
              <a:effectLst/>
            </a:endParaRPr>
          </a:p>
          <a:p>
            <a:r>
              <a:rPr lang="en-US" dirty="0"/>
              <a:t>Spelling Activities Math Activities </a:t>
            </a:r>
            <a:endParaRPr lang="en-US" dirty="0">
              <a:effectLst/>
            </a:endParaRPr>
          </a:p>
          <a:p>
            <a:endParaRPr lang="en-US" dirty="0"/>
          </a:p>
        </p:txBody>
      </p:sp>
    </p:spTree>
    <p:extLst>
      <p:ext uri="{BB962C8B-B14F-4D97-AF65-F5344CB8AC3E}">
        <p14:creationId xmlns:p14="http://schemas.microsoft.com/office/powerpoint/2010/main" val="816776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4FFA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B080D-04F9-624A-8722-DD280C33DEFB}"/>
              </a:ext>
            </a:extLst>
          </p:cNvPr>
          <p:cNvSpPr>
            <a:spLocks noGrp="1"/>
          </p:cNvSpPr>
          <p:nvPr>
            <p:ph type="title"/>
          </p:nvPr>
        </p:nvSpPr>
        <p:spPr/>
        <p:txBody>
          <a:bodyPr/>
          <a:lstStyle/>
          <a:p>
            <a:r>
              <a:rPr lang="en-US" dirty="0"/>
              <a:t>RIGHT</a:t>
            </a:r>
          </a:p>
        </p:txBody>
      </p:sp>
      <p:sp>
        <p:nvSpPr>
          <p:cNvPr id="3" name="Content Placeholder 2">
            <a:extLst>
              <a:ext uri="{FF2B5EF4-FFF2-40B4-BE49-F238E27FC236}">
                <a16:creationId xmlns:a16="http://schemas.microsoft.com/office/drawing/2014/main" id="{A16758D6-DF04-8848-8FFE-BE80A30ABD42}"/>
              </a:ext>
            </a:extLst>
          </p:cNvPr>
          <p:cNvSpPr>
            <a:spLocks noGrp="1"/>
          </p:cNvSpPr>
          <p:nvPr>
            <p:ph idx="1"/>
          </p:nvPr>
        </p:nvSpPr>
        <p:spPr>
          <a:xfrm>
            <a:off x="462579" y="1516828"/>
            <a:ext cx="5034579" cy="4883972"/>
          </a:xfrm>
        </p:spPr>
        <p:txBody>
          <a:bodyPr>
            <a:normAutofit fontScale="92500" lnSpcReduction="10000"/>
          </a:bodyPr>
          <a:lstStyle/>
          <a:p>
            <a:r>
              <a:rPr lang="en-US" dirty="0"/>
              <a:t>Have more empathy and sympathy for others </a:t>
            </a:r>
          </a:p>
          <a:p>
            <a:r>
              <a:rPr lang="en-US" dirty="0"/>
              <a:t>Express your emotions more clearly and positively </a:t>
            </a:r>
          </a:p>
          <a:p>
            <a:r>
              <a:rPr lang="en-US" dirty="0"/>
              <a:t>More creativity </a:t>
            </a:r>
          </a:p>
          <a:p>
            <a:r>
              <a:rPr lang="en-US" dirty="0"/>
              <a:t>Better ability to “go with your gut” and intuition when making decisions </a:t>
            </a:r>
          </a:p>
          <a:p>
            <a:r>
              <a:rPr lang="en-US" dirty="0"/>
              <a:t>More enjoyment of the Arts </a:t>
            </a:r>
          </a:p>
          <a:p>
            <a:r>
              <a:rPr lang="en-US" dirty="0"/>
              <a:t>Ability to see the “big picture” instead of getting confused with the details </a:t>
            </a:r>
          </a:p>
          <a:p>
            <a:endParaRPr lang="en-US" dirty="0"/>
          </a:p>
        </p:txBody>
      </p:sp>
      <p:sp>
        <p:nvSpPr>
          <p:cNvPr id="4" name="Content Placeholder 2">
            <a:extLst>
              <a:ext uri="{FF2B5EF4-FFF2-40B4-BE49-F238E27FC236}">
                <a16:creationId xmlns:a16="http://schemas.microsoft.com/office/drawing/2014/main" id="{D68FEDF1-E779-9248-A29F-CB4CF04CC074}"/>
              </a:ext>
            </a:extLst>
          </p:cNvPr>
          <p:cNvSpPr txBox="1">
            <a:spLocks/>
          </p:cNvSpPr>
          <p:nvPr/>
        </p:nvSpPr>
        <p:spPr>
          <a:xfrm>
            <a:off x="5789407" y="1516828"/>
            <a:ext cx="5034579" cy="488397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Strengthen your Right</a:t>
            </a:r>
          </a:p>
          <a:p>
            <a:r>
              <a:rPr lang="en-US" dirty="0"/>
              <a:t>Dance</a:t>
            </a:r>
          </a:p>
          <a:p>
            <a:r>
              <a:rPr lang="en-US" dirty="0"/>
              <a:t>Paint</a:t>
            </a:r>
          </a:p>
          <a:p>
            <a:r>
              <a:rPr lang="en-US" dirty="0"/>
              <a:t>Draw Sing/Memorize Songs</a:t>
            </a:r>
          </a:p>
          <a:p>
            <a:r>
              <a:rPr lang="en-US" dirty="0"/>
              <a:t>Play an instrument</a:t>
            </a:r>
          </a:p>
          <a:p>
            <a:r>
              <a:rPr lang="en-US" dirty="0"/>
              <a:t>Play strategy games Study maps and charts Acting/Drama</a:t>
            </a:r>
          </a:p>
          <a:p>
            <a:r>
              <a:rPr lang="en-US" dirty="0"/>
              <a:t>Play Speed Chess</a:t>
            </a:r>
          </a:p>
          <a:p>
            <a:r>
              <a:rPr lang="en-US" dirty="0"/>
              <a:t> Jigsaw Puzzles </a:t>
            </a:r>
          </a:p>
          <a:p>
            <a:r>
              <a:rPr lang="en-US" dirty="0"/>
              <a:t>“Measure” items in your head (Spatial Ability) </a:t>
            </a:r>
            <a:endParaRPr lang="en-US" dirty="0">
              <a:effectLst/>
            </a:endParaRPr>
          </a:p>
          <a:p>
            <a:endParaRPr lang="en-US" dirty="0"/>
          </a:p>
        </p:txBody>
      </p:sp>
    </p:spTree>
    <p:extLst>
      <p:ext uri="{BB962C8B-B14F-4D97-AF65-F5344CB8AC3E}">
        <p14:creationId xmlns:p14="http://schemas.microsoft.com/office/powerpoint/2010/main" val="1889933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816</Words>
  <Application>Microsoft Macintosh PowerPoint</Application>
  <PresentationFormat>Widescreen</PresentationFormat>
  <Paragraphs>87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Left and Right Brain</vt:lpstr>
      <vt:lpstr>Have you ever wondered why some people seem to be natural artists or mathematicians? </vt:lpstr>
      <vt:lpstr>PowerPoint Presentation</vt:lpstr>
      <vt:lpstr>PowerPoint Presentation</vt:lpstr>
      <vt:lpstr>PowerPoint Presentation</vt:lpstr>
      <vt:lpstr>PowerPoint Presentation</vt:lpstr>
      <vt:lpstr>PowerPoint Presentation</vt:lpstr>
      <vt:lpstr>LEFT</vt:lpstr>
      <vt:lpstr>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and Left Brain</dc:title>
  <dc:creator>Jessica M. Skelly</dc:creator>
  <cp:lastModifiedBy>Jessica M. Skelly</cp:lastModifiedBy>
  <cp:revision>3</cp:revision>
  <dcterms:created xsi:type="dcterms:W3CDTF">2021-08-11T18:25:09Z</dcterms:created>
  <dcterms:modified xsi:type="dcterms:W3CDTF">2021-08-11T18:45:04Z</dcterms:modified>
</cp:coreProperties>
</file>